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4630400" cy="8229600"/>
  <p:notesSz cx="8229600" cy="14630400"/>
  <p:embeddedFontLst>
    <p:embeddedFont>
      <p:font typeface="Barlow" panose="00000800000000000000" pitchFamily="34" charset="0"/>
      <p:bold r:id="rId15"/>
    </p:embeddedFont>
    <p:embeddedFont>
      <p:font typeface="Barlow" panose="00000800000000000000" pitchFamily="34" charset="-122"/>
      <p:bold r:id="rId16"/>
    </p:embeddedFont>
    <p:embeddedFont>
      <p:font typeface="Barlow" panose="00000800000000000000" pitchFamily="34" charset="-120"/>
      <p:bold r:id="rId17"/>
    </p:embeddedFont>
    <p:embeddedFont>
      <p:font typeface="Calibri" panose="020F0502020204030204" charset="0"/>
      <p:regular r:id="rId18"/>
      <p:bold r:id="rId19"/>
      <p:italic r:id="rId20"/>
      <p:boldItalic r:id="rId21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20" Type="http://schemas.openxmlformats.org/officeDocument/2006/relationships/font" Target="fonts/font6.fntdata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965484"/>
            <a:ext cx="7415927" cy="27432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Système Multi-Agents pour l'Optimisation des Processus dans l'Industrie Pétrolière : Cas de Sonatrach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5513943"/>
            <a:ext cx="7415927" cy="11851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Ce rapport présente un système multi-agents (SMA) conçu pour optimiser les processus critiques dans l'industrie pétrolière, en utilisant Sonatrach comme cas d'étude.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859881"/>
            <a:ext cx="6846570" cy="6858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Présentation de Sonatrach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4162782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Acteur majeur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752499"/>
            <a:ext cx="6150054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Leader dans l'industrie pétrolière et gazière en Algérie.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4162782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Activités principales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7623929" y="4752499"/>
            <a:ext cx="6150054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Exploration, production, transport et distribution.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904524"/>
            <a:ext cx="5486400" cy="6858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Problématiques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3238262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56891" y="3351371"/>
            <a:ext cx="142399" cy="3292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7152680" y="3238262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Maintenance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152680" y="3729276"/>
            <a:ext cx="2782372" cy="11851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Éviter les pannes coûteuses et optimiser les interventions.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10181868" y="3238262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68082" y="3351371"/>
            <a:ext cx="182999" cy="3292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10984111" y="3238262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Logistique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0984111" y="3729276"/>
            <a:ext cx="2782372" cy="11851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Réduire les délais et les coûts de transport des hydrocarbures.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437" y="5438894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31769" y="5552003"/>
            <a:ext cx="192762" cy="3292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7152680" y="5438894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Surveillance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152680" y="5929908"/>
            <a:ext cx="6613684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Protéger les pipelines contre les fuites et les sabotages.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8108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4628" y="3643193"/>
            <a:ext cx="5967293" cy="6623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Description du Domaine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834628" y="4663202"/>
            <a:ext cx="4161353" cy="2904292"/>
          </a:xfrm>
          <a:prstGeom prst="roundRect">
            <a:avLst>
              <a:gd name="adj" fmla="val 12318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95970" y="4924544"/>
            <a:ext cx="2649855" cy="3312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Domaine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095970" y="5398770"/>
            <a:ext cx="3638669" cy="3814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Industrie pétrolière et gazière.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4464" y="4663202"/>
            <a:ext cx="4161353" cy="2904292"/>
          </a:xfrm>
          <a:prstGeom prst="roundRect">
            <a:avLst>
              <a:gd name="adj" fmla="val 12318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95806" y="4924544"/>
            <a:ext cx="2649855" cy="3312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Acteurs principaux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5495806" y="5398770"/>
            <a:ext cx="3638669" cy="11444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Raffineries, champs pétroliers, centres logistiques, fournisseurs, clients, équipes de maintenance.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4299" y="4663202"/>
            <a:ext cx="4161353" cy="2904292"/>
          </a:xfrm>
          <a:prstGeom prst="roundRect">
            <a:avLst>
              <a:gd name="adj" fmla="val 12318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95642" y="4924544"/>
            <a:ext cx="2649855" cy="3312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Processus clés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895642" y="5398770"/>
            <a:ext cx="3638669" cy="190738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Gestion des approvisionnements, surveillance des pipelines, optimisation de la maintenance, planification de la production et du transport.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9603" y="679371"/>
            <a:ext cx="5481280" cy="6852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Rôles des Agents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603" y="1734503"/>
            <a:ext cx="616625" cy="6166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49603" y="2597706"/>
            <a:ext cx="2890361" cy="3425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Agent de Maintenance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6349603" y="3088243"/>
            <a:ext cx="3523774" cy="118407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Surveillance des équipements critiques et génération d'alertes en cas d'anomalies.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3304" y="1734503"/>
            <a:ext cx="616625" cy="6166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43304" y="2597706"/>
            <a:ext cx="2740581" cy="3425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Agent Logistique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10243304" y="3088243"/>
            <a:ext cx="3523893" cy="7893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Optimisation des itinéraires de transport.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603" y="5012293"/>
            <a:ext cx="616625" cy="6166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349603" y="5875496"/>
            <a:ext cx="2740581" cy="3425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Agent de Production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6349603" y="6366034"/>
            <a:ext cx="3523774" cy="118407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Planification des niveaux de production en fonction de la demande.</a:t>
            </a:r>
            <a:endParaRPr lang="en-US" sz="19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3304" y="5012293"/>
            <a:ext cx="616625" cy="61662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43304" y="5875496"/>
            <a:ext cx="2740581" cy="3425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Agent d'Achat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10243304" y="6366034"/>
            <a:ext cx="3523893" cy="118407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Négociation avec les fournisseurs pour les matières premières.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846534"/>
            <a:ext cx="6575227" cy="6858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Interactions entre Agents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705481" y="1902619"/>
            <a:ext cx="30480" cy="5480328"/>
          </a:xfrm>
          <a:prstGeom prst="roundRect">
            <a:avLst>
              <a:gd name="adj" fmla="val 1215000"/>
            </a:avLst>
          </a:prstGeom>
          <a:solidFill>
            <a:srgbClr val="FFFFFF">
              <a:alpha val="24000"/>
            </a:srgbClr>
          </a:solidFill>
        </p:spPr>
      </p:sp>
      <p:sp>
        <p:nvSpPr>
          <p:cNvPr id="5" name="Shape 2"/>
          <p:cNvSpPr/>
          <p:nvPr/>
        </p:nvSpPr>
        <p:spPr>
          <a:xfrm>
            <a:off x="6967954" y="2442686"/>
            <a:ext cx="864037" cy="30480"/>
          </a:xfrm>
          <a:prstGeom prst="roundRect">
            <a:avLst>
              <a:gd name="adj" fmla="val 1215000"/>
            </a:avLst>
          </a:prstGeom>
          <a:solidFill>
            <a:srgbClr val="16FFBB"/>
          </a:solidFill>
        </p:spPr>
      </p:sp>
      <p:sp>
        <p:nvSpPr>
          <p:cNvPr id="6" name="Shape 3"/>
          <p:cNvSpPr/>
          <p:nvPr/>
        </p:nvSpPr>
        <p:spPr>
          <a:xfrm>
            <a:off x="6443008" y="218027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649462" y="2293382"/>
            <a:ext cx="142399" cy="3292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8078510" y="2149435"/>
            <a:ext cx="5687854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Agent de surveillance détecte une fuite.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6967954" y="3578185"/>
            <a:ext cx="864037" cy="30480"/>
          </a:xfrm>
          <a:prstGeom prst="roundRect">
            <a:avLst>
              <a:gd name="adj" fmla="val 1215000"/>
            </a:avLst>
          </a:prstGeom>
          <a:solidFill>
            <a:srgbClr val="29DDDA"/>
          </a:solidFill>
        </p:spPr>
      </p:sp>
      <p:sp>
        <p:nvSpPr>
          <p:cNvPr id="10" name="Shape 7"/>
          <p:cNvSpPr/>
          <p:nvPr/>
        </p:nvSpPr>
        <p:spPr>
          <a:xfrm>
            <a:off x="6443008" y="3315772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629221" y="3428881"/>
            <a:ext cx="182999" cy="3292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12" name="Text 9"/>
          <p:cNvSpPr/>
          <p:nvPr/>
        </p:nvSpPr>
        <p:spPr>
          <a:xfrm>
            <a:off x="8078510" y="3284934"/>
            <a:ext cx="5687854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Agent de surveillance informe l'agent de maintenance.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6967954" y="5108734"/>
            <a:ext cx="864037" cy="30480"/>
          </a:xfrm>
          <a:prstGeom prst="roundRect">
            <a:avLst>
              <a:gd name="adj" fmla="val 1215000"/>
            </a:avLst>
          </a:prstGeom>
          <a:solidFill>
            <a:srgbClr val="37A7E7"/>
          </a:solidFill>
        </p:spPr>
      </p:sp>
      <p:sp>
        <p:nvSpPr>
          <p:cNvPr id="14" name="Shape 11"/>
          <p:cNvSpPr/>
          <p:nvPr/>
        </p:nvSpPr>
        <p:spPr>
          <a:xfrm>
            <a:off x="6443008" y="4846320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624340" y="4959429"/>
            <a:ext cx="192762" cy="3292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550" dirty="0"/>
          </a:p>
        </p:txBody>
      </p:sp>
      <p:sp>
        <p:nvSpPr>
          <p:cNvPr id="16" name="Text 13"/>
          <p:cNvSpPr/>
          <p:nvPr/>
        </p:nvSpPr>
        <p:spPr>
          <a:xfrm>
            <a:off x="8078510" y="4815483"/>
            <a:ext cx="5687854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Agent de maintenance planifie l'intervention avec l'agent logistique.</a:t>
            </a:r>
            <a:endParaRPr lang="en-US" sz="1900" dirty="0"/>
          </a:p>
        </p:txBody>
      </p:sp>
      <p:sp>
        <p:nvSpPr>
          <p:cNvPr id="17" name="Shape 14"/>
          <p:cNvSpPr/>
          <p:nvPr/>
        </p:nvSpPr>
        <p:spPr>
          <a:xfrm>
            <a:off x="6967954" y="6639282"/>
            <a:ext cx="864037" cy="30480"/>
          </a:xfrm>
          <a:prstGeom prst="roundRect">
            <a:avLst>
              <a:gd name="adj" fmla="val 1215000"/>
            </a:avLst>
          </a:prstGeom>
          <a:solidFill>
            <a:srgbClr val="091231"/>
          </a:solidFill>
        </p:spPr>
      </p:sp>
      <p:sp>
        <p:nvSpPr>
          <p:cNvPr id="18" name="Shape 15"/>
          <p:cNvSpPr/>
          <p:nvPr/>
        </p:nvSpPr>
        <p:spPr>
          <a:xfrm>
            <a:off x="6443008" y="637686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091231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6627674" y="6489978"/>
            <a:ext cx="185976" cy="3292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550" dirty="0"/>
          </a:p>
        </p:txBody>
      </p:sp>
      <p:sp>
        <p:nvSpPr>
          <p:cNvPr id="20" name="Text 17"/>
          <p:cNvSpPr/>
          <p:nvPr/>
        </p:nvSpPr>
        <p:spPr>
          <a:xfrm>
            <a:off x="8078510" y="6346031"/>
            <a:ext cx="5687854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Agent d'achat collabore avec l'agent de production pour réapprovisionner.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616" y="577215"/>
            <a:ext cx="6856571" cy="583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Stratégies et Prises de Décision</a:t>
            </a:r>
            <a:endParaRPr lang="en-US" sz="3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3398" y="1580078"/>
            <a:ext cx="1302901" cy="11728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68115" y="2100977"/>
            <a:ext cx="113467" cy="4198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4886206" y="1789986"/>
            <a:ext cx="2332315" cy="2914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Priorisation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4886206" y="2207300"/>
            <a:ext cx="4447699" cy="3357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Selon la gravité et les conséquences potentielles.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728686" y="2769632"/>
            <a:ext cx="9114711" cy="11430"/>
          </a:xfrm>
          <a:prstGeom prst="roundRect">
            <a:avLst>
              <a:gd name="adj" fmla="val 2754712"/>
            </a:avLst>
          </a:prstGeom>
          <a:solidFill>
            <a:srgbClr val="16FFBB"/>
          </a:solidFill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888" y="2805351"/>
            <a:ext cx="2605802" cy="117288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51803" y="3181826"/>
            <a:ext cx="145852" cy="4198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5537597" y="3015258"/>
            <a:ext cx="2332315" cy="2914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Planification</a:t>
            </a:r>
            <a:endParaRPr lang="en-US" sz="1800" dirty="0"/>
          </a:p>
        </p:txBody>
      </p:sp>
      <p:sp>
        <p:nvSpPr>
          <p:cNvPr id="11" name="Text 7"/>
          <p:cNvSpPr/>
          <p:nvPr/>
        </p:nvSpPr>
        <p:spPr>
          <a:xfrm>
            <a:off x="5537597" y="3432572"/>
            <a:ext cx="3591878" cy="3357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En fonction des ressources disponibles.</a:t>
            </a:r>
            <a:endParaRPr lang="en-US" sz="1650" dirty="0"/>
          </a:p>
        </p:txBody>
      </p:sp>
      <p:sp>
        <p:nvSpPr>
          <p:cNvPr id="12" name="Shape 8"/>
          <p:cNvSpPr/>
          <p:nvPr/>
        </p:nvSpPr>
        <p:spPr>
          <a:xfrm>
            <a:off x="5380077" y="3994904"/>
            <a:ext cx="8463320" cy="11430"/>
          </a:xfrm>
          <a:prstGeom prst="roundRect">
            <a:avLst>
              <a:gd name="adj" fmla="val 2754712"/>
            </a:avLst>
          </a:prstGeom>
          <a:solidFill>
            <a:srgbClr val="29DDDA"/>
          </a:solidFill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378" y="4030623"/>
            <a:ext cx="3908822" cy="117288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47993" y="4407098"/>
            <a:ext cx="153591" cy="4198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050" dirty="0"/>
          </a:p>
        </p:txBody>
      </p:sp>
      <p:sp>
        <p:nvSpPr>
          <p:cNvPr id="15" name="Text 10"/>
          <p:cNvSpPr/>
          <p:nvPr/>
        </p:nvSpPr>
        <p:spPr>
          <a:xfrm>
            <a:off x="6189107" y="4240530"/>
            <a:ext cx="2332315" cy="2914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Optimisation</a:t>
            </a:r>
            <a:endParaRPr lang="en-US" sz="1800" dirty="0"/>
          </a:p>
        </p:txBody>
      </p:sp>
      <p:sp>
        <p:nvSpPr>
          <p:cNvPr id="16" name="Text 11"/>
          <p:cNvSpPr/>
          <p:nvPr/>
        </p:nvSpPr>
        <p:spPr>
          <a:xfrm>
            <a:off x="6189107" y="4657844"/>
            <a:ext cx="2908578" cy="3357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Minimiser les coûts et les délais.</a:t>
            </a:r>
            <a:endParaRPr lang="en-US" sz="1650" dirty="0"/>
          </a:p>
        </p:txBody>
      </p:sp>
      <p:sp>
        <p:nvSpPr>
          <p:cNvPr id="17" name="Shape 12"/>
          <p:cNvSpPr/>
          <p:nvPr/>
        </p:nvSpPr>
        <p:spPr>
          <a:xfrm>
            <a:off x="6031587" y="5220176"/>
            <a:ext cx="7811810" cy="11430"/>
          </a:xfrm>
          <a:prstGeom prst="roundRect">
            <a:avLst>
              <a:gd name="adj" fmla="val 2754712"/>
            </a:avLst>
          </a:prstGeom>
          <a:solidFill>
            <a:srgbClr val="37A7E7"/>
          </a:solidFill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8987" y="5255895"/>
            <a:ext cx="5211723" cy="1172885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50732" y="5632371"/>
            <a:ext cx="148233" cy="4198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050" dirty="0"/>
          </a:p>
        </p:txBody>
      </p:sp>
      <p:sp>
        <p:nvSpPr>
          <p:cNvPr id="20" name="Text 14"/>
          <p:cNvSpPr/>
          <p:nvPr/>
        </p:nvSpPr>
        <p:spPr>
          <a:xfrm>
            <a:off x="6840617" y="5465802"/>
            <a:ext cx="2332315" cy="2914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Réactivité</a:t>
            </a:r>
            <a:endParaRPr lang="en-US" sz="1800" dirty="0"/>
          </a:p>
        </p:txBody>
      </p:sp>
      <p:sp>
        <p:nvSpPr>
          <p:cNvPr id="21" name="Text 15"/>
          <p:cNvSpPr/>
          <p:nvPr/>
        </p:nvSpPr>
        <p:spPr>
          <a:xfrm>
            <a:off x="6840617" y="5883116"/>
            <a:ext cx="3454241" cy="3357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Gestion dynamique des perturbations.</a:t>
            </a:r>
            <a:endParaRPr lang="en-US" sz="1650" dirty="0"/>
          </a:p>
        </p:txBody>
      </p:sp>
      <p:sp>
        <p:nvSpPr>
          <p:cNvPr id="22" name="Shape 16"/>
          <p:cNvSpPr/>
          <p:nvPr/>
        </p:nvSpPr>
        <p:spPr>
          <a:xfrm>
            <a:off x="6683097" y="6445448"/>
            <a:ext cx="7160300" cy="11430"/>
          </a:xfrm>
          <a:prstGeom prst="roundRect">
            <a:avLst>
              <a:gd name="adj" fmla="val 2754712"/>
            </a:avLst>
          </a:prstGeom>
          <a:solidFill>
            <a:srgbClr val="091231"/>
          </a:solidFill>
        </p:spPr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477" y="6481167"/>
            <a:ext cx="6514743" cy="1172885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3950851" y="6857643"/>
            <a:ext cx="147876" cy="4198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5</a:t>
            </a:r>
            <a:endParaRPr lang="en-US" sz="2050" dirty="0"/>
          </a:p>
        </p:txBody>
      </p:sp>
      <p:sp>
        <p:nvSpPr>
          <p:cNvPr id="25" name="Text 18"/>
          <p:cNvSpPr/>
          <p:nvPr/>
        </p:nvSpPr>
        <p:spPr>
          <a:xfrm>
            <a:off x="7492127" y="6691074"/>
            <a:ext cx="2332315" cy="2914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Négociation</a:t>
            </a:r>
            <a:endParaRPr lang="en-US" sz="1800" dirty="0"/>
          </a:p>
        </p:txBody>
      </p:sp>
      <p:sp>
        <p:nvSpPr>
          <p:cNvPr id="26" name="Text 19"/>
          <p:cNvSpPr/>
          <p:nvPr/>
        </p:nvSpPr>
        <p:spPr>
          <a:xfrm>
            <a:off x="7492127" y="7108388"/>
            <a:ext cx="2932867" cy="3357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Utilisation de FIPA Contract Net.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520434"/>
            <a:ext cx="6069449" cy="6858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Résultats et Conclusion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3699867"/>
            <a:ext cx="3522821" cy="81462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16FFBB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30%</a:t>
            </a:r>
            <a:endParaRPr lang="en-US" sz="6400" dirty="0"/>
          </a:p>
        </p:txBody>
      </p:sp>
      <p:sp>
        <p:nvSpPr>
          <p:cNvPr id="5" name="Text 2"/>
          <p:cNvSpPr/>
          <p:nvPr/>
        </p:nvSpPr>
        <p:spPr>
          <a:xfrm>
            <a:off x="1253847" y="4822984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Réduction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864037" y="5313998"/>
            <a:ext cx="3522821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Du temps de réaction.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4757142" y="3699867"/>
            <a:ext cx="3522821" cy="81462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29DDDA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15%</a:t>
            </a:r>
            <a:endParaRPr lang="en-US" sz="6400" dirty="0"/>
          </a:p>
        </p:txBody>
      </p:sp>
      <p:sp>
        <p:nvSpPr>
          <p:cNvPr id="8" name="Text 5"/>
          <p:cNvSpPr/>
          <p:nvPr/>
        </p:nvSpPr>
        <p:spPr>
          <a:xfrm>
            <a:off x="5146953" y="4822984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Réduction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757142" y="5313998"/>
            <a:ext cx="3522821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Des coûts de transport.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1972</Words>
  <Application>WPS Presentation</Application>
  <PresentationFormat>On-screen Show (16:9)</PresentationFormat>
  <Paragraphs>130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3" baseType="lpstr">
      <vt:lpstr>Arial</vt:lpstr>
      <vt:lpstr>SimSun</vt:lpstr>
      <vt:lpstr>Wingdings</vt:lpstr>
      <vt:lpstr>Spline Sans Bold</vt:lpstr>
      <vt:lpstr>Segoe Print</vt:lpstr>
      <vt:lpstr>Spline Sans Bold</vt:lpstr>
      <vt:lpstr>Spline Sans Bold</vt:lpstr>
      <vt:lpstr>Barlow</vt:lpstr>
      <vt:lpstr>Barlow</vt:lpstr>
      <vt:lpstr>Barlow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sayli</cp:lastModifiedBy>
  <cp:revision>2</cp:revision>
  <dcterms:created xsi:type="dcterms:W3CDTF">2024-12-06T23:07:00Z</dcterms:created>
  <dcterms:modified xsi:type="dcterms:W3CDTF">2025-03-22T02:00:16Z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92A5A679EAF24A5B9E393F444A280FA2_12</vt:lpwstr>
  </property>
  <property fmtid="{D5CDD505-2E9C-101B-9397-08002B2CF9AE}" pid="3" name="KSOProductBuildVer">
    <vt:lpwstr>1036-12.2.0.20326</vt:lpwstr>
  </property>
</Properties>
</file>